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256" r:id="rId5"/>
    <p:sldId id="269" r:id="rId6"/>
    <p:sldId id="313" r:id="rId7"/>
    <p:sldId id="314" r:id="rId8"/>
    <p:sldId id="315" r:id="rId9"/>
    <p:sldId id="316" r:id="rId10"/>
    <p:sldId id="284" r:id="rId11"/>
    <p:sldId id="364" r:id="rId12"/>
    <p:sldId id="365" r:id="rId13"/>
    <p:sldId id="290" r:id="rId14"/>
    <p:sldId id="275" r:id="rId15"/>
    <p:sldId id="274" r:id="rId16"/>
    <p:sldId id="292" r:id="rId17"/>
    <p:sldId id="272" r:id="rId18"/>
    <p:sldId id="278" r:id="rId19"/>
    <p:sldId id="366" r:id="rId20"/>
    <p:sldId id="369" r:id="rId21"/>
    <p:sldId id="293" r:id="rId22"/>
    <p:sldId id="294" r:id="rId23"/>
    <p:sldId id="295" r:id="rId24"/>
    <p:sldId id="302" r:id="rId25"/>
    <p:sldId id="296" r:id="rId26"/>
    <p:sldId id="297" r:id="rId27"/>
    <p:sldId id="301" r:id="rId28"/>
    <p:sldId id="300" r:id="rId29"/>
    <p:sldId id="371" r:id="rId30"/>
    <p:sldId id="360" r:id="rId31"/>
    <p:sldId id="308" r:id="rId32"/>
    <p:sldId id="359" r:id="rId33"/>
    <p:sldId id="261" r:id="rId3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106" d="100"/>
          <a:sy n="106" d="100"/>
        </p:scale>
        <p:origin x="23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31/07/2024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2024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2024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716322" y="1756795"/>
            <a:ext cx="3914401" cy="3344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120000"/>
              </a:lnSpc>
              <a:buAutoNum type="arabicPeriod"/>
            </a:pPr>
            <a:r>
              <a:rPr lang="es-MX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Continuidad a la trayectoria educativa de </a:t>
            </a:r>
            <a:r>
              <a:rPr lang="es-MX" sz="3000" b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1.579 estudiantes de la fase anterior del proyecto</a:t>
            </a:r>
            <a:r>
              <a:rPr lang="es-MX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dirigido a población joven, adulta y mayor excombatiente y de comunidad aledaña en continuidad a través de los CLEI II al VI, en 14 Entidades Territoriales Certificadas (ETC)</a:t>
            </a: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285A029-F7EA-416D-BE5D-5007FAC2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9233" y="1756795"/>
            <a:ext cx="2793533" cy="3808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043321-9405-4D5E-956F-325FB9C0212E}"/>
              </a:ext>
            </a:extLst>
          </p:cNvPr>
          <p:cNvSpPr txBox="1"/>
          <p:nvPr/>
        </p:nvSpPr>
        <p:spPr>
          <a:xfrm>
            <a:off x="7930652" y="1134714"/>
            <a:ext cx="3431797" cy="505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Cesar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La Guajira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Norte De Santander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Tolima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Antioquia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Meta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Guaviare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Caquetá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Putumayo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Cauca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Quibdó 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Chocó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Tumaco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SED Nariño.</a:t>
            </a:r>
          </a:p>
          <a:p>
            <a:pPr algn="l">
              <a:lnSpc>
                <a:spcPct val="120000"/>
              </a:lnSpc>
            </a:pPr>
            <a:endParaRPr lang="es-ES" sz="18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2024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1254035" y="1759372"/>
            <a:ext cx="7498080" cy="3979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2. </a:t>
            </a:r>
            <a:r>
              <a:rPr lang="es-E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Implementación de MEF </a:t>
            </a:r>
            <a:r>
              <a:rPr lang="es-ES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Etnoeducativo</a:t>
            </a:r>
            <a:r>
              <a:rPr lang="es-E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para Comunidades Negras del Pacífico Colombiano</a:t>
            </a:r>
            <a:r>
              <a:rPr lang="es-E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y la </a:t>
            </a:r>
            <a:r>
              <a:rPr lang="es-E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metodología institucional 3011 estructurada por los EE en el marco de su PEI</a:t>
            </a:r>
            <a:r>
              <a:rPr lang="es-E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Entrega de kits escolares (cartillas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guías o material pedagógico).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Iniciativas comunes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- modalidad Aprendizaje Basados en Proyectos o Proyectos Pedagógicos Productivos-PPP. Fortalecimiento del trabajo en equipo y procesos de reconciliación en las comunidades focalizadas. 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4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Equipo base para la ejecución del proyecto: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coordinadores de educación para las tres zonas (Nororiente, Occidente y Centro URR), 3 Gerentes de Educación, 9 Líderes de Equipo de Educación, 2 Oficiales de Educación, 1 Oficial Técnico, 3 Asistentes Técnicos de Educación, 1 Oficial Técnico de </a:t>
            </a:r>
            <a:r>
              <a:rPr lang="es-ES" sz="1500" dirty="0" err="1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Grants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92 Servicio de apoyo Educativo (18 Nororiente, 28 Centro URR, 46 Occidente).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kits pedagógicos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de los ETCR y NAR focalizadas.</a:t>
            </a:r>
            <a:endParaRPr lang="es-CO" sz="1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C869610-900C-4CA9-8742-A5F05B0BF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5400" y="2504889"/>
            <a:ext cx="2022565" cy="201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3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079B4C0C-6D2E-4F88-B5CB-3A298E87E306}"/>
              </a:ext>
            </a:extLst>
          </p:cNvPr>
          <p:cNvSpPr/>
          <p:nvPr/>
        </p:nvSpPr>
        <p:spPr>
          <a:xfrm>
            <a:off x="-156754" y="2192436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8A299F-F61D-4E80-8B28-1424EDDE3592}"/>
              </a:ext>
            </a:extLst>
          </p:cNvPr>
          <p:cNvSpPr/>
          <p:nvPr/>
        </p:nvSpPr>
        <p:spPr>
          <a:xfrm>
            <a:off x="5860868" y="2223445"/>
            <a:ext cx="5355771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0904966-35DE-F079-615F-2CE9EBC052A6}"/>
              </a:ext>
            </a:extLst>
          </p:cNvPr>
          <p:cNvSpPr txBox="1"/>
          <p:nvPr/>
        </p:nvSpPr>
        <p:spPr>
          <a:xfrm>
            <a:off x="1233998" y="1208439"/>
            <a:ext cx="10196002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Cronograma para el desarrollo del proyecto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E32AA8D-ADE6-926D-00AA-A3060A745171}"/>
              </a:ext>
            </a:extLst>
          </p:cNvPr>
          <p:cNvSpPr txBox="1"/>
          <p:nvPr/>
        </p:nvSpPr>
        <p:spPr>
          <a:xfrm>
            <a:off x="6144331" y="2572152"/>
            <a:ext cx="478884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AutoNum type="arabicPeriod" startAt="2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Alistamiento</a:t>
            </a:r>
          </a:p>
          <a:p>
            <a:pPr lvl="0"/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Selección, contratación y capacitación de los profesionales requeridos para el desarrollo del convenio, equipo de líderes, Personal Servicio de educativo de apoyo-SAE (tutores).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Focalización y caracterización de la población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Alistamiento de contenidos, materiales y metodologías.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Organización Operativa del equipo de trabajo.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Proceso de inducción, definición de agenda de trabajo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NRC articulado con el MEN, ETC e IE y aliados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BC095-2AE5-4BD1-9E3D-821F6FB3DB9E}"/>
              </a:ext>
            </a:extLst>
          </p:cNvPr>
          <p:cNvSpPr txBox="1"/>
          <p:nvPr/>
        </p:nvSpPr>
        <p:spPr>
          <a:xfrm>
            <a:off x="1018902" y="2572152"/>
            <a:ext cx="38056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Planeación operativa</a:t>
            </a:r>
          </a:p>
          <a:p>
            <a:pPr marL="342900" lvl="0" indent="-342900">
              <a:buFont typeface="+mj-lt"/>
              <a:buAutoNum type="arabicPeriod"/>
            </a:pPr>
            <a:endParaRPr lang="es-CO" sz="1600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Elaboración de documento de plan de acción y cronograma de actividades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con Entidades Territoriales Certificadas e Instituciones Educativas de la continuidad del proyecto Arando la educación en los territorios.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23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F1FDE8FF-D7A4-4CC0-A34B-37033596BAEA}"/>
              </a:ext>
            </a:extLst>
          </p:cNvPr>
          <p:cNvSpPr/>
          <p:nvPr/>
        </p:nvSpPr>
        <p:spPr>
          <a:xfrm>
            <a:off x="-1391469" y="1365122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04187D-30D9-EAAB-3ECE-17DBF24AF4C3}"/>
              </a:ext>
            </a:extLst>
          </p:cNvPr>
          <p:cNvSpPr txBox="1"/>
          <p:nvPr/>
        </p:nvSpPr>
        <p:spPr>
          <a:xfrm>
            <a:off x="1486713" y="1703026"/>
            <a:ext cx="9599298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3. Implementación</a:t>
            </a:r>
          </a:p>
          <a:p>
            <a:pPr lvl="0" algn="just"/>
            <a:endParaRPr lang="es-ES" sz="1600" dirty="0">
              <a:solidFill>
                <a:schemeClr val="accent1">
                  <a:lumMod val="7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  <a:p>
            <a:pPr lvl="0" algn="just"/>
            <a:endParaRPr lang="es-C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de los avances del proyecto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las ETC y a las instituciones que se identifiquen como aliados en cada una de las zonas de implementación. Se propondrá un cronograma con las ETC y las IE de acuerdo a las concertaciones adelantadas en territorio.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Reuniones de seguimiento bimensuales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Secretarías, Instituciones Educativas y tutores.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Revisión de las adaptaciones realizadas por el equipo consultor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que estará desarrollando la transversalización del enfoque étnico, discapacidad, construcción de paz, género y la revisión del enfoque ambiental.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Entregar los listados de atención de las personas en proceso de reincorporación al MEN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forma mensual para los procesos de la ARN en lo relacionado a la renta Básica. Las fechas serán acordadas en el marco del comité técnico.  Todos los 10 de cada mes, cuando sea sábado o domingo o festivo se enviarán el viernes anterior.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2C7942-28FA-4811-A3A4-243BB780EF9C}"/>
              </a:ext>
            </a:extLst>
          </p:cNvPr>
          <p:cNvSpPr/>
          <p:nvPr/>
        </p:nvSpPr>
        <p:spPr>
          <a:xfrm>
            <a:off x="4547776" y="1365122"/>
            <a:ext cx="4195630" cy="9456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073A8-4C15-4C40-9AF5-DA6F9C3781D9}"/>
              </a:ext>
            </a:extLst>
          </p:cNvPr>
          <p:cNvSpPr txBox="1"/>
          <p:nvPr/>
        </p:nvSpPr>
        <p:spPr>
          <a:xfrm>
            <a:off x="4932457" y="1545572"/>
            <a:ext cx="38109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Desarrollo de Plan de Formación Docente.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18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E196-0154-1136-F835-B43F96C7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4579" y="75847"/>
            <a:ext cx="6782841" cy="457200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1. </a:t>
            </a:r>
            <a:r>
              <a:rPr lang="es-CO" sz="2200" b="1" dirty="0">
                <a:solidFill>
                  <a:srgbClr val="B43737"/>
                </a:solidFill>
              </a:rPr>
              <a:t>Continuidad trayectoria  educativa</a:t>
            </a:r>
            <a:endParaRPr lang="es-CO" sz="22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5816CAA-D614-833A-D075-05F4E4717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3213" y="18256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6D7238C6-757F-309B-BD33-3FFFF9580B2F}"/>
              </a:ext>
            </a:extLst>
          </p:cNvPr>
          <p:cNvSpPr txBox="1">
            <a:spLocks/>
          </p:cNvSpPr>
          <p:nvPr/>
        </p:nvSpPr>
        <p:spPr>
          <a:xfrm>
            <a:off x="229197" y="1087573"/>
            <a:ext cx="4434643" cy="1476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s-MX" sz="1400" b="1" dirty="0">
                <a:latin typeface="Roboto Light" panose="02000000000000000000" pitchFamily="2" charset="0"/>
                <a:ea typeface="Roboto Light" panose="02000000000000000000" pitchFamily="2" charset="0"/>
              </a:rPr>
              <a:t>1.579 estudiantes de la fase anterior del proyecto</a:t>
            </a:r>
            <a:r>
              <a:rPr lang="es-MX" sz="1400" dirty="0">
                <a:latin typeface="Roboto Light" panose="02000000000000000000" pitchFamily="2" charset="0"/>
                <a:ea typeface="Roboto Light" panose="02000000000000000000" pitchFamily="2" charset="0"/>
              </a:rPr>
              <a:t>, dirigido a población joven, adulta y mayor excombatiente y de comunidad aledaña en </a:t>
            </a:r>
            <a:r>
              <a:rPr lang="es-MX" sz="1400" b="1" dirty="0">
                <a:latin typeface="Roboto Light" panose="02000000000000000000" pitchFamily="2" charset="0"/>
                <a:ea typeface="Roboto Light" panose="02000000000000000000" pitchFamily="2" charset="0"/>
              </a:rPr>
              <a:t>14 Entidades Territoriales Certificadas (ETC)</a:t>
            </a:r>
            <a:r>
              <a:rPr lang="es-MX" sz="1400" dirty="0">
                <a:latin typeface="Roboto Light" panose="02000000000000000000" pitchFamily="2" charset="0"/>
                <a:ea typeface="Roboto Light" panose="02000000000000000000" pitchFamily="2" charset="0"/>
              </a:rPr>
              <a:t>, por medio de </a:t>
            </a:r>
            <a:r>
              <a:rPr lang="es-MX" sz="1400" b="1" dirty="0">
                <a:latin typeface="Roboto Light" panose="02000000000000000000" pitchFamily="2" charset="0"/>
                <a:ea typeface="Roboto Light" panose="02000000000000000000" pitchFamily="2" charset="0"/>
              </a:rPr>
              <a:t>92 tutores (SAE). 8 Líderes de equipo.</a:t>
            </a:r>
            <a:endParaRPr lang="es-ES" sz="14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just">
              <a:lnSpc>
                <a:spcPct val="120000"/>
              </a:lnSpc>
            </a:pPr>
            <a:endParaRPr lang="es-ES" sz="32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9F54F71-C790-6BF2-5A5A-09CB69A6F250}"/>
              </a:ext>
            </a:extLst>
          </p:cNvPr>
          <p:cNvSpPr txBox="1"/>
          <p:nvPr/>
        </p:nvSpPr>
        <p:spPr>
          <a:xfrm>
            <a:off x="398196" y="2954063"/>
            <a:ext cx="4031963" cy="5539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s-CO" sz="1000" b="1" dirty="0">
                <a:latin typeface="Roboto Light" panose="02000000000000000000" pitchFamily="2" charset="0"/>
                <a:ea typeface="Roboto Light" panose="02000000000000000000" pitchFamily="2" charset="0"/>
              </a:rPr>
              <a:t>Ciclos II al IV: 800 horas </a:t>
            </a:r>
            <a:r>
              <a:rPr lang="es-CO" sz="1000" dirty="0">
                <a:latin typeface="Roboto Light" panose="02000000000000000000" pitchFamily="2" charset="0"/>
                <a:ea typeface="Roboto Light" panose="02000000000000000000" pitchFamily="2" charset="0"/>
              </a:rPr>
              <a:t>(400 presenciales y 400 trabajo autónomo).</a:t>
            </a:r>
          </a:p>
          <a:p>
            <a:endParaRPr lang="es-CO" sz="10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CO" sz="1000" b="1" dirty="0">
                <a:latin typeface="Roboto Light" panose="02000000000000000000" pitchFamily="2" charset="0"/>
                <a:ea typeface="Roboto Light" panose="02000000000000000000" pitchFamily="2" charset="0"/>
              </a:rPr>
              <a:t>Ciclos V y VI: 440 horas </a:t>
            </a:r>
            <a:r>
              <a:rPr lang="es-CO" sz="1000" dirty="0">
                <a:latin typeface="Roboto Light" panose="02000000000000000000" pitchFamily="2" charset="0"/>
                <a:ea typeface="Roboto Light" panose="02000000000000000000" pitchFamily="2" charset="0"/>
              </a:rPr>
              <a:t>(220 presenciales y 220 trabajo autónomo).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5259C5FB-C51B-B789-0471-207FD934A937}"/>
              </a:ext>
            </a:extLst>
          </p:cNvPr>
          <p:cNvSpPr txBox="1">
            <a:spLocks/>
          </p:cNvSpPr>
          <p:nvPr/>
        </p:nvSpPr>
        <p:spPr>
          <a:xfrm>
            <a:off x="497902" y="4629407"/>
            <a:ext cx="3615311" cy="35741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Entrega de Kits escolares y Material educativo</a:t>
            </a:r>
            <a:endParaRPr lang="es-ES" sz="1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" name="Marcador de contenido 2">
            <a:extLst>
              <a:ext uri="{FF2B5EF4-FFF2-40B4-BE49-F238E27FC236}">
                <a16:creationId xmlns:a16="http://schemas.microsoft.com/office/drawing/2014/main" id="{343CCF08-B0D2-1D9D-A550-8A3403C6217D}"/>
              </a:ext>
            </a:extLst>
          </p:cNvPr>
          <p:cNvSpPr txBox="1">
            <a:spLocks/>
          </p:cNvSpPr>
          <p:nvPr/>
        </p:nvSpPr>
        <p:spPr>
          <a:xfrm>
            <a:off x="668890" y="5344736"/>
            <a:ext cx="3308306" cy="5473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Centros de interés (</a:t>
            </a:r>
            <a:r>
              <a:rPr lang="es-MX" sz="1200" dirty="0">
                <a:latin typeface="Roboto Light" panose="02000000000000000000" pitchFamily="2" charset="0"/>
                <a:ea typeface="Roboto Light" panose="02000000000000000000" pitchFamily="2" charset="0"/>
              </a:rPr>
              <a:t>Proyectos pedagógicos, iniciativas comunes)</a:t>
            </a:r>
            <a:endParaRPr lang="es-ES" sz="1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AA4F118A-3350-4347-B8B9-771A2F3D1DDE}"/>
              </a:ext>
            </a:extLst>
          </p:cNvPr>
          <p:cNvSpPr txBox="1">
            <a:spLocks/>
          </p:cNvSpPr>
          <p:nvPr/>
        </p:nvSpPr>
        <p:spPr>
          <a:xfrm>
            <a:off x="5137724" y="4018667"/>
            <a:ext cx="6007189" cy="480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es-CO" sz="11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Metodología Institucional </a:t>
            </a:r>
            <a:r>
              <a:rPr lang="es-CO" sz="1100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s-CO" sz="11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Programa para jóvenes en extraedad y adultos</a:t>
            </a:r>
            <a:r>
              <a:rPr lang="es-CO" sz="1100" b="1" i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s-CO" sz="11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(identificada en el SIMAT con el código 10 y fundamentada en el </a:t>
            </a:r>
            <a:r>
              <a:rPr lang="es-ES" sz="11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Decreto 1075 de 2015 - sección III</a:t>
            </a:r>
            <a:r>
              <a:rPr lang="es-CO" sz="11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es-CO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CO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Marcador de contenido 2">
            <a:extLst>
              <a:ext uri="{FF2B5EF4-FFF2-40B4-BE49-F238E27FC236}">
                <a16:creationId xmlns:a16="http://schemas.microsoft.com/office/drawing/2014/main" id="{EAD95B27-FF32-4E2D-9049-9C3930881A1A}"/>
              </a:ext>
            </a:extLst>
          </p:cNvPr>
          <p:cNvSpPr txBox="1">
            <a:spLocks/>
          </p:cNvSpPr>
          <p:nvPr/>
        </p:nvSpPr>
        <p:spPr>
          <a:xfrm>
            <a:off x="5075194" y="5183149"/>
            <a:ext cx="1305174" cy="7179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Calendario académico: </a:t>
            </a:r>
            <a:r>
              <a:rPr lang="es-MX" sz="1200" dirty="0">
                <a:latin typeface="Roboto Light" panose="02000000000000000000" pitchFamily="2" charset="0"/>
                <a:ea typeface="Roboto Light" panose="02000000000000000000" pitchFamily="2" charset="0"/>
              </a:rPr>
              <a:t>22 julio al 8 de diciembre</a:t>
            </a:r>
          </a:p>
          <a:p>
            <a:pPr>
              <a:lnSpc>
                <a:spcPct val="120000"/>
              </a:lnSpc>
            </a:pPr>
            <a:endParaRPr lang="es-MX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8" name="Marcador de contenido 2">
            <a:extLst>
              <a:ext uri="{FF2B5EF4-FFF2-40B4-BE49-F238E27FC236}">
                <a16:creationId xmlns:a16="http://schemas.microsoft.com/office/drawing/2014/main" id="{738A469E-97C9-4EA1-A054-3D371CCD5BA2}"/>
              </a:ext>
            </a:extLst>
          </p:cNvPr>
          <p:cNvSpPr txBox="1">
            <a:spLocks/>
          </p:cNvSpPr>
          <p:nvPr/>
        </p:nvSpPr>
        <p:spPr>
          <a:xfrm>
            <a:off x="6836145" y="5175648"/>
            <a:ext cx="1305174" cy="717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Grados, clausuras y certificaciones: </a:t>
            </a:r>
            <a:r>
              <a:rPr lang="es-MX" sz="1200" dirty="0">
                <a:latin typeface="Roboto Light" panose="02000000000000000000" pitchFamily="2" charset="0"/>
                <a:ea typeface="Roboto Light" panose="02000000000000000000" pitchFamily="2" charset="0"/>
              </a:rPr>
              <a:t>9 al 13 de diciembre</a:t>
            </a:r>
          </a:p>
          <a:p>
            <a:pPr>
              <a:lnSpc>
                <a:spcPct val="120000"/>
              </a:lnSpc>
            </a:pPr>
            <a:endParaRPr lang="es-MX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9201002-4763-45D7-A5AC-5CD09C4E8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75" y="1593756"/>
            <a:ext cx="7305180" cy="222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467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E196-0154-1136-F835-B43F96C7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64" y="1180155"/>
            <a:ext cx="3794773" cy="933537"/>
          </a:xfrm>
        </p:spPr>
        <p:txBody>
          <a:bodyPr>
            <a:noAutofit/>
          </a:bodyPr>
          <a:lstStyle/>
          <a:p>
            <a:pPr algn="ctr"/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1800" b="1" dirty="0">
                <a:solidFill>
                  <a:srgbClr val="B43737"/>
                </a:solidFill>
              </a:rPr>
            </a:br>
            <a:r>
              <a:rPr lang="es-CO" sz="1800" b="1" dirty="0">
                <a:solidFill>
                  <a:srgbClr val="B43737"/>
                </a:solidFill>
              </a:rPr>
              <a:t>2. </a:t>
            </a:r>
            <a:r>
              <a:rPr lang="es-CO" sz="1400" b="1" dirty="0">
                <a:solidFill>
                  <a:srgbClr val="B43737"/>
                </a:solidFill>
              </a:rPr>
              <a:t>Fortalecimiento capacidades técnicas IE, SE, MEN y Sociedad Civil – necesidades educativas de jóvenes y adultos afectados por el conflicto armado (Sostenibilidad)</a:t>
            </a:r>
            <a:endParaRPr lang="es-CO" sz="1800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9AC2ABB7-E795-6580-4A49-699F9AE582D0}"/>
              </a:ext>
            </a:extLst>
          </p:cNvPr>
          <p:cNvSpPr txBox="1">
            <a:spLocks/>
          </p:cNvSpPr>
          <p:nvPr/>
        </p:nvSpPr>
        <p:spPr>
          <a:xfrm>
            <a:off x="146139" y="2412762"/>
            <a:ext cx="3498428" cy="5844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Armonización Proyectos Educativos Institucionales (PEI) en 46 IE y 14 SE</a:t>
            </a:r>
            <a:endParaRPr lang="es-ES" sz="1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05973C-E9A0-DF01-19BC-33C0010402A7}"/>
              </a:ext>
            </a:extLst>
          </p:cNvPr>
          <p:cNvSpPr txBox="1">
            <a:spLocks/>
          </p:cNvSpPr>
          <p:nvPr/>
        </p:nvSpPr>
        <p:spPr>
          <a:xfrm>
            <a:off x="243575" y="4637332"/>
            <a:ext cx="3370153" cy="4170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Capacitación técnica a docentes de las IE </a:t>
            </a:r>
            <a:endParaRPr lang="es-ES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s-ES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s-MX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859E725-DA2C-8099-CCBE-ACC42364149B}"/>
              </a:ext>
            </a:extLst>
          </p:cNvPr>
          <p:cNvSpPr txBox="1">
            <a:spLocks/>
          </p:cNvSpPr>
          <p:nvPr/>
        </p:nvSpPr>
        <p:spPr>
          <a:xfrm>
            <a:off x="210276" y="3521461"/>
            <a:ext cx="3370153" cy="5916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CO" sz="2200" b="1" dirty="0">
                <a:latin typeface="Roboto Light" panose="02000000000000000000" pitchFamily="2" charset="0"/>
                <a:ea typeface="Roboto Light" panose="02000000000000000000" pitchFamily="2" charset="0"/>
              </a:rPr>
              <a:t>Cualificación de la Metodología Institucional y entrega de material educativo a IE </a:t>
            </a:r>
            <a:endParaRPr lang="es-ES" sz="2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s-ES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s-MX" sz="1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53D3A53F-96F2-69FB-C7D5-3FBAB60B9F04}"/>
              </a:ext>
            </a:extLst>
          </p:cNvPr>
          <p:cNvSpPr txBox="1">
            <a:spLocks/>
          </p:cNvSpPr>
          <p:nvPr/>
        </p:nvSpPr>
        <p:spPr>
          <a:xfrm>
            <a:off x="4520242" y="172528"/>
            <a:ext cx="3976777" cy="5607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1400" b="1" dirty="0">
                <a:solidFill>
                  <a:srgbClr val="B43737"/>
                </a:solidFill>
              </a:rPr>
            </a:br>
            <a:r>
              <a:rPr lang="es-CO" sz="1400" b="1" dirty="0">
                <a:solidFill>
                  <a:srgbClr val="B43737"/>
                </a:solidFill>
              </a:rPr>
              <a:t>3. Atención a la población joven y adulta que no lee y escribe*</a:t>
            </a:r>
            <a:endParaRPr lang="es-CO" sz="500" dirty="0"/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8C115C22-83FF-762F-47E4-DEB726C153F9}"/>
              </a:ext>
            </a:extLst>
          </p:cNvPr>
          <p:cNvGraphicFramePr>
            <a:graphicFrameLocks noGrp="1"/>
          </p:cNvGraphicFramePr>
          <p:nvPr/>
        </p:nvGraphicFramePr>
        <p:xfrm>
          <a:off x="4168873" y="873105"/>
          <a:ext cx="4938320" cy="4351340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12432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7" name="CuadroTexto 16">
            <a:extLst>
              <a:ext uri="{FF2B5EF4-FFF2-40B4-BE49-F238E27FC236}">
                <a16:creationId xmlns:a16="http://schemas.microsoft.com/office/drawing/2014/main" id="{9B47D59E-44BC-2AD8-A8AD-D7061A1DF28E}"/>
              </a:ext>
            </a:extLst>
          </p:cNvPr>
          <p:cNvSpPr txBox="1"/>
          <p:nvPr/>
        </p:nvSpPr>
        <p:spPr>
          <a:xfrm>
            <a:off x="4168873" y="5364306"/>
            <a:ext cx="51097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accent4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Proceso educativo: 400 horas (200 presenciales y 200 trabajo autónomo)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F576BBE1-ED74-1A00-B84E-BB2170A0718A}"/>
              </a:ext>
            </a:extLst>
          </p:cNvPr>
          <p:cNvSpPr txBox="1">
            <a:spLocks/>
          </p:cNvSpPr>
          <p:nvPr/>
        </p:nvSpPr>
        <p:spPr>
          <a:xfrm>
            <a:off x="9450026" y="1180155"/>
            <a:ext cx="2602988" cy="6989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1400" b="1" dirty="0">
                <a:solidFill>
                  <a:srgbClr val="B43737"/>
                </a:solidFill>
              </a:rPr>
            </a:br>
            <a:r>
              <a:rPr lang="es-CO" sz="1400" b="1" dirty="0">
                <a:solidFill>
                  <a:srgbClr val="B43737"/>
                </a:solidFill>
              </a:rPr>
              <a:t>4. Estrategia Sistemas Regionales de Educación Media y Superior (SIMES)*</a:t>
            </a:r>
            <a:endParaRPr lang="es-CO" sz="500" dirty="0"/>
          </a:p>
        </p:txBody>
      </p:sp>
      <p:sp>
        <p:nvSpPr>
          <p:cNvPr id="19" name="Marcador de contenido 2">
            <a:extLst>
              <a:ext uri="{FF2B5EF4-FFF2-40B4-BE49-F238E27FC236}">
                <a16:creationId xmlns:a16="http://schemas.microsoft.com/office/drawing/2014/main" id="{E7629DD2-2F43-E4BB-84D7-74FDAC8ED96D}"/>
              </a:ext>
            </a:extLst>
          </p:cNvPr>
          <p:cNvSpPr txBox="1">
            <a:spLocks/>
          </p:cNvSpPr>
          <p:nvPr/>
        </p:nvSpPr>
        <p:spPr>
          <a:xfrm>
            <a:off x="9450026" y="2040519"/>
            <a:ext cx="2323649" cy="5844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b="1" dirty="0">
                <a:latin typeface="Roboto Light" panose="02000000000000000000" pitchFamily="2" charset="0"/>
                <a:ea typeface="Roboto Light" panose="02000000000000000000" pitchFamily="2" charset="0"/>
              </a:rPr>
              <a:t>Búsqueda activa de bachilleres Arando la Educación </a:t>
            </a:r>
            <a:endParaRPr lang="es-ES" sz="1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0" name="Marcador de contenido 2">
            <a:extLst>
              <a:ext uri="{FF2B5EF4-FFF2-40B4-BE49-F238E27FC236}">
                <a16:creationId xmlns:a16="http://schemas.microsoft.com/office/drawing/2014/main" id="{E7629DD2-2F43-E4BB-84D7-74FDAC8ED96D}"/>
              </a:ext>
            </a:extLst>
          </p:cNvPr>
          <p:cNvSpPr txBox="1">
            <a:spLocks/>
          </p:cNvSpPr>
          <p:nvPr/>
        </p:nvSpPr>
        <p:spPr>
          <a:xfrm>
            <a:off x="9450026" y="3490774"/>
            <a:ext cx="2520825" cy="14845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CO" sz="4000" b="1" dirty="0">
                <a:latin typeface="Roboto Light" panose="02000000000000000000" pitchFamily="2" charset="0"/>
                <a:ea typeface="Roboto Light" panose="02000000000000000000" pitchFamily="2" charset="0"/>
              </a:rPr>
              <a:t>9 municipios priorizados</a:t>
            </a:r>
          </a:p>
          <a:p>
            <a:pPr>
              <a:lnSpc>
                <a:spcPct val="120000"/>
              </a:lnSpc>
            </a:pPr>
            <a:r>
              <a:rPr lang="es-CO" sz="3700" dirty="0">
                <a:latin typeface="Roboto Light" panose="02000000000000000000" pitchFamily="2" charset="0"/>
                <a:ea typeface="Roboto Light" panose="02000000000000000000" pitchFamily="2" charset="0"/>
              </a:rPr>
              <a:t>Remedios (Antioquia), El Doncello (Caquetá), San José del Guaviare (Guaviare), Acacías (Meta), Puerto </a:t>
            </a:r>
            <a:r>
              <a:rPr lang="es-CO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Asís (Putumayo), y Planadas (Tolima). </a:t>
            </a:r>
            <a:r>
              <a:rPr lang="es-MX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s-CO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Caldono (Cauca), Carmen del Darién (Chocó), Cumbal (Nariño), </a:t>
            </a:r>
            <a:endParaRPr lang="es-ES" sz="3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0D5D32C8-A98F-0103-8390-3A16878BA4C0}"/>
              </a:ext>
            </a:extLst>
          </p:cNvPr>
          <p:cNvSpPr txBox="1">
            <a:spLocks/>
          </p:cNvSpPr>
          <p:nvPr/>
        </p:nvSpPr>
        <p:spPr>
          <a:xfrm>
            <a:off x="9691883" y="5364306"/>
            <a:ext cx="1946877" cy="417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CO" sz="1200" b="1" dirty="0">
                <a:solidFill>
                  <a:schemeClr val="accent2">
                    <a:lumMod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*Equipo implementador Enlaces Territoriales de Educación</a:t>
            </a:r>
            <a:endParaRPr lang="es-ES" sz="1200" b="1" dirty="0">
              <a:solidFill>
                <a:schemeClr val="accent2">
                  <a:lumMod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s-ES" sz="1200" b="1" dirty="0">
              <a:solidFill>
                <a:schemeClr val="accent2">
                  <a:lumMod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s-MX" sz="1200" b="1" dirty="0">
              <a:solidFill>
                <a:schemeClr val="accent2">
                  <a:lumMod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2" name="Marcador de contenido 2">
            <a:extLst>
              <a:ext uri="{FF2B5EF4-FFF2-40B4-BE49-F238E27FC236}">
                <a16:creationId xmlns:a16="http://schemas.microsoft.com/office/drawing/2014/main" id="{722A7DDC-70C0-9400-CD56-8002C43B2594}"/>
              </a:ext>
            </a:extLst>
          </p:cNvPr>
          <p:cNvSpPr txBox="1">
            <a:spLocks/>
          </p:cNvSpPr>
          <p:nvPr/>
        </p:nvSpPr>
        <p:spPr>
          <a:xfrm>
            <a:off x="9503497" y="2695959"/>
            <a:ext cx="2216706" cy="5844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MX" sz="1200" dirty="0">
                <a:latin typeface="Roboto Light" panose="02000000000000000000" pitchFamily="2" charset="0"/>
                <a:ea typeface="Roboto Light" panose="02000000000000000000" pitchFamily="2" charset="0"/>
              </a:rPr>
              <a:t>Articulación con MEN – gestión tránsito armónico a estrategia SIMES</a:t>
            </a:r>
            <a:endParaRPr lang="es-ES" sz="1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95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Necesitamos de tu apoyo para hacerlo realidad.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3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141B66-9F33-4D6C-BB81-D59145DE8661}"/>
              </a:ext>
            </a:extLst>
          </p:cNvPr>
          <p:cNvSpPr/>
          <p:nvPr/>
        </p:nvSpPr>
        <p:spPr>
          <a:xfrm>
            <a:off x="582956" y="4672906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374266" y="629506"/>
            <a:ext cx="762538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Definir y acompañar los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procedimientos para el proceso de gestión de la cobertura educativa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cada establecimiento educativo.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calidad y veracidad de la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Acompañar desde el área de cobertura, con apoyo de la oficina de inspección y vigilancia, a los establecimientos educativos, en los procesos técnicos para la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vinculación de los MEF al PEI.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Emitir la resolución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autorización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la atención de CLEI en los Establecimientos.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Reportar la información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la matrícula en el sistema de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correspondiente y hacer los  seguimientos y auditorías al proceso, verificando que los documentos de matrícula de los estudiantes reposen en el establecimiento educativo y se lleve un proceso de gestión documental organizado, el cual será el soporte frente a los procesos de auditoría de las entidades de control y el Ministerio de Educación Nacional.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Acordar los espacios de </a:t>
            </a:r>
            <a:r>
              <a:rPr lang="es-ES_tradnl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reunión</a:t>
            </a: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 el NRC.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Implementación propia de los establecimientos educativos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su modalidad de atención para jóvenes en extra edad y adultos “CLEI”.</a:t>
            </a:r>
            <a:endParaRPr lang="es-MX" dirty="0">
              <a:latin typeface="Times New Roman" panose="020206030504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A4F9E6B-9F27-407A-8B28-BAF303FD7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041" y="1458674"/>
            <a:ext cx="1309879" cy="13098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777112-33D4-4470-986E-AAEF71B1D2BB}"/>
              </a:ext>
            </a:extLst>
          </p:cNvPr>
          <p:cNvSpPr txBox="1"/>
          <p:nvPr/>
        </p:nvSpPr>
        <p:spPr>
          <a:xfrm>
            <a:off x="686180" y="2953021"/>
            <a:ext cx="213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Secretarías de Educación </a:t>
            </a:r>
          </a:p>
          <a:p>
            <a:endParaRPr lang="es-C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A3112-CDC8-40DA-8349-734B284C7CE6}"/>
              </a:ext>
            </a:extLst>
          </p:cNvPr>
          <p:cNvSpPr txBox="1"/>
          <p:nvPr/>
        </p:nvSpPr>
        <p:spPr>
          <a:xfrm>
            <a:off x="629575" y="4800042"/>
            <a:ext cx="22468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de tu SED O SEM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BF2AC9B-E4F2-4E20-A05C-2F1CC6954C9C}"/>
              </a:ext>
            </a:extLst>
          </p:cNvPr>
          <p:cNvSpPr/>
          <p:nvPr/>
        </p:nvSpPr>
        <p:spPr>
          <a:xfrm rot="5400000">
            <a:off x="1376783" y="3855128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5649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NRC – MEN 2024.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499410" y="591680"/>
            <a:ext cx="747195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en la modalidad propia de educación para jóvenes y adultos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calidad y veracidad de la información 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Hacer seguimiento y control permanente al registro de información en SIMAT, registrar debidamente los estudiantes aprobados y los estudiantes no aprobados.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Certificar a los jóvenes y adultos del ciclo I al VI. La información del seguimiento de cada uno de los estudiantes debe ser organizada en el archivo del establecimiento educativo para contar con soporte de boletines académicos y del seguimiento en general.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Mantener contacto con docentes que implementan el proceso para verificar los aspectos de atención y acuerdos en relación con tiempos, jornada de trabajo y disposición de la infraestructura.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Apoyar la articulación de la implementación directa con el Proyecto Educativo Institucional (PEI), la estructura curricular y el Sistema de evaluación institucional estudiantil (SIEE) del establecimiento educativo, con el fin de lograr una articulación permanente y la calidad del proceso educativo.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MX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5FA720A-02FD-4CF1-897C-5A521B7C4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5058" y="1346194"/>
            <a:ext cx="1643451" cy="1587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162F87-A371-4EBF-B4F3-19905E97D0B3}"/>
              </a:ext>
            </a:extLst>
          </p:cNvPr>
          <p:cNvSpPr txBox="1"/>
          <p:nvPr/>
        </p:nvSpPr>
        <p:spPr>
          <a:xfrm>
            <a:off x="850041" y="3105834"/>
            <a:ext cx="2229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Establecimientos Educativos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A9ED1F-B96F-47F8-A2D1-90B3ED3111DB}"/>
              </a:ext>
            </a:extLst>
          </p:cNvPr>
          <p:cNvSpPr/>
          <p:nvPr/>
        </p:nvSpPr>
        <p:spPr>
          <a:xfrm>
            <a:off x="739387" y="4621275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1711B-728B-44DD-ADE9-6A97DD6A69F5}"/>
              </a:ext>
            </a:extLst>
          </p:cNvPr>
          <p:cNvSpPr txBox="1"/>
          <p:nvPr/>
        </p:nvSpPr>
        <p:spPr>
          <a:xfrm>
            <a:off x="763814" y="4854386"/>
            <a:ext cx="22468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Realizar registro en el SIMAT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CE73470-C402-4F8D-B5D9-C1A7975EAE83}"/>
              </a:ext>
            </a:extLst>
          </p:cNvPr>
          <p:cNvSpPr/>
          <p:nvPr/>
        </p:nvSpPr>
        <p:spPr>
          <a:xfrm rot="5400000">
            <a:off x="1533214" y="3803497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3955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08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julio a diciembre de 2024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/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22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5740911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22 de julio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julio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30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06 de octubre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29 de julio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04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07 de octubre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13 de octubre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05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11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14 de octubre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20 de octubre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12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18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21 de octubre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27 de octubre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19 de agosto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25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28 de octubre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de noviembre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26 de agosto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01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de noviembre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de noviembre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02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08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de noviembre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de noviembre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09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15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de noviembre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24 de noviembre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16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22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25 de noviembre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01 de diciembre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23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de septiembre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20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02 de diciembre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08 de diciembre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FOCALIZACIÓN Y FORMALIZACIÓN DE MATRÍCULA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Depende de los requerimientos de cada Institución Educativa</a:t>
            </a:r>
          </a:p>
          <a:p>
            <a:r>
              <a:rPr lang="es-MX" dirty="0"/>
              <a:t>Posibles documentos:</a:t>
            </a:r>
          </a:p>
          <a:p>
            <a:r>
              <a:rPr lang="es-MX" dirty="0"/>
              <a:t>Fotocopia de la cédula</a:t>
            </a:r>
          </a:p>
          <a:p>
            <a:r>
              <a:rPr lang="es-MX" dirty="0"/>
              <a:t>Certificado de estudios (anteriores)</a:t>
            </a:r>
          </a:p>
          <a:p>
            <a:r>
              <a:rPr lang="es-MX" dirty="0"/>
              <a:t>Afiliación SISBEN o EPS</a:t>
            </a: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3037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884928" y="70028"/>
            <a:ext cx="7551656" cy="1325563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REUNIONES DE SEGUIMIENTO</a:t>
            </a:r>
            <a:endParaRPr lang="es-CO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5438EE-74F1-46D9-A57D-9FA5E57B1223}"/>
              </a:ext>
            </a:extLst>
          </p:cNvPr>
          <p:cNvSpPr txBox="1"/>
          <p:nvPr/>
        </p:nvSpPr>
        <p:spPr>
          <a:xfrm>
            <a:off x="732612" y="1734432"/>
            <a:ext cx="428300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800" dirty="0">
                <a:solidFill>
                  <a:schemeClr val="tx1"/>
                </a:solidFill>
                <a:latin typeface="+mj-lt"/>
              </a:rPr>
              <a:t>Conformación de mesas de trabajo con la  ETC, con el fin de realizar acompañamiento para garantizar que se realicen los procesos de registro matricula de los estudiantes y que estas realicen acompañamiento a los establecimientos, además de validar la continuidad de los actos administrativos que permiten el desarrollo del modelo flexible en  las IE</a:t>
            </a:r>
          </a:p>
          <a:p>
            <a:pPr algn="just"/>
            <a:endParaRPr lang="es-ES" sz="18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ES" sz="1800" dirty="0">
                <a:solidFill>
                  <a:schemeClr val="tx1"/>
                </a:solidFill>
                <a:latin typeface="+mj-lt"/>
              </a:rPr>
              <a:t>Entrega  de material educativo de la modalidad institucional para la continuidad del proceso. </a:t>
            </a:r>
            <a:endParaRPr lang="es-CO" sz="1800" dirty="0">
              <a:solidFill>
                <a:schemeClr val="tx1"/>
              </a:solidFill>
            </a:endParaRPr>
          </a:p>
        </p:txBody>
      </p:sp>
      <p:pic>
        <p:nvPicPr>
          <p:cNvPr id="12" name="Imagen 11" descr="Imagen que contiene Texto&#10;&#10;Descripción generada automáticamente">
            <a:extLst>
              <a:ext uri="{FF2B5EF4-FFF2-40B4-BE49-F238E27FC236}">
                <a16:creationId xmlns:a16="http://schemas.microsoft.com/office/drawing/2014/main" id="{7BB572D1-426F-4519-854D-3764482A47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7"/>
          <a:stretch/>
        </p:blipFill>
        <p:spPr>
          <a:xfrm>
            <a:off x="7833346" y="1989542"/>
            <a:ext cx="2375433" cy="28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559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95" y="1238903"/>
            <a:ext cx="4850263" cy="43801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18DA1D0-2790-3CD7-B37D-F5B3E339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85" y="490470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373393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451" y="973361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405" y="1799531"/>
            <a:ext cx="5764619" cy="325893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Aplicación de enfoque de género y diferencial en las actividades educativas y de Medios de vida. (Flexibilidad de horarios de formación, ajustes razonables a metodologías, jornadas extras de nivelación) </a:t>
            </a:r>
            <a:endParaRPr lang="es-CO" sz="2000" dirty="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Desarrollo de acciones para la promoción de la equidad de género y una cultura de paz</a:t>
            </a: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Promoción del cuidado ambiental y de recursos naturales, y de acciones que fomenten la soberanía alimentaria.</a:t>
            </a:r>
          </a:p>
          <a:p>
            <a:pPr marL="342900" indent="-342900" algn="just">
              <a:buChar char="•"/>
            </a:pPr>
            <a:r>
              <a:rPr lang="es-ES" sz="2000" dirty="0">
                <a:solidFill>
                  <a:schemeClr val="tx1"/>
                </a:solidFill>
                <a:cs typeface="Calibri" panose="020F0502020204030204"/>
              </a:rPr>
              <a:t>Promoción de los Objetivos de Desarrollo Sostenible - ODS</a:t>
            </a:r>
            <a:endParaRPr lang="es-CO" sz="2000" dirty="0">
              <a:solidFill>
                <a:schemeClr val="tx1"/>
              </a:solidFill>
              <a:cs typeface="Calibri" panose="020F0502020204030204"/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Imagen 4" descr="Un grupo de personas alrededor de una mesa&#10;&#10;Descripción generada automáticamente con confianza media">
            <a:extLst>
              <a:ext uri="{FF2B5EF4-FFF2-40B4-BE49-F238E27FC236}">
                <a16:creationId xmlns:a16="http://schemas.microsoft.com/office/drawing/2014/main" id="{B7BF59BF-E802-17A0-9220-68C71B7C7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897" y="1984517"/>
            <a:ext cx="4212698" cy="333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89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5" y="1387857"/>
            <a:ext cx="5034573" cy="172269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4000" b="1" dirty="0">
                <a:solidFill>
                  <a:srgbClr val="B43737"/>
                </a:solidFill>
              </a:rPr>
              <a:t>CERTIFICACIONES Y GRADOS</a:t>
            </a:r>
            <a:endParaRPr lang="en-US" sz="3800" b="1" dirty="0"/>
          </a:p>
        </p:txBody>
      </p:sp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1" name="Marcador de contenido 3">
            <a:extLst>
              <a:ext uri="{FF2B5EF4-FFF2-40B4-BE49-F238E27FC236}">
                <a16:creationId xmlns:a16="http://schemas.microsoft.com/office/drawing/2014/main" id="{7FDDD9F3-0917-43BD-85E8-80B9BD096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589" y="3633457"/>
            <a:ext cx="5590011" cy="3570240"/>
          </a:xfrm>
        </p:spPr>
        <p:txBody>
          <a:bodyPr/>
          <a:lstStyle/>
          <a:p>
            <a:r>
              <a:rPr lang="es-MX" dirty="0"/>
              <a:t>Se proyecta la graduación de y certificación de estudiantes.</a:t>
            </a:r>
          </a:p>
        </p:txBody>
      </p:sp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CDF4AB89-2ADF-5078-392A-A110CFECF8F5}"/>
              </a:ext>
            </a:extLst>
          </p:cNvPr>
          <p:cNvSpPr txBox="1"/>
          <p:nvPr/>
        </p:nvSpPr>
        <p:spPr>
          <a:xfrm>
            <a:off x="793581" y="967312"/>
            <a:ext cx="8185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Educación para Jóvenes y Adultos en el marco del PND (2022-2026)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C6C65A4-8364-3DE8-C3C0-3C7E4BF2A703}"/>
              </a:ext>
            </a:extLst>
          </p:cNvPr>
          <p:cNvSpPr txBox="1"/>
          <p:nvPr/>
        </p:nvSpPr>
        <p:spPr>
          <a:xfrm>
            <a:off x="793581" y="2318140"/>
            <a:ext cx="85293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Dirección de Cobertura y Equidad</a:t>
            </a:r>
          </a:p>
          <a:p>
            <a:r>
              <a:rPr lang="es-MX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Subdirección de Permanencia</a:t>
            </a:r>
            <a:endParaRPr lang="es-C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_tradnl" sz="2400" dirty="0">
                <a:solidFill>
                  <a:srgbClr val="767171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 de Educación en el Medio Rural y para Jóvenes y Adultos.</a:t>
            </a:r>
            <a:endParaRPr lang="es-C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1B408C3-91FA-FC5D-B290-698C66D36642}"/>
              </a:ext>
            </a:extLst>
          </p:cNvPr>
          <p:cNvSpPr txBox="1"/>
          <p:nvPr/>
        </p:nvSpPr>
        <p:spPr>
          <a:xfrm>
            <a:off x="4497486" y="4038299"/>
            <a:ext cx="3642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Luis Mauricio Julio </a:t>
            </a:r>
            <a:r>
              <a:rPr lang="es-MX" sz="1800" dirty="0" err="1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Cucanchon</a:t>
            </a:r>
            <a:endParaRPr lang="es-MX" sz="1800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Coordinador del Equipo EMRJA</a:t>
            </a:r>
            <a:endParaRPr lang="es-MX" sz="1800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8610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1B1B6A4-05D1-AC8D-6E41-455101EDD85C}"/>
              </a:ext>
            </a:extLst>
          </p:cNvPr>
          <p:cNvSpPr txBox="1"/>
          <p:nvPr/>
        </p:nvSpPr>
        <p:spPr>
          <a:xfrm>
            <a:off x="2651760" y="853440"/>
            <a:ext cx="8188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¿Cuál es el gran objetivo del PND</a:t>
            </a:r>
            <a:r>
              <a:rPr lang="es-CO" sz="3200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es-CO" sz="32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A90B72A-AF7E-D8A2-D4A1-E23390CFDBF3}"/>
              </a:ext>
            </a:extLst>
          </p:cNvPr>
          <p:cNvSpPr txBox="1"/>
          <p:nvPr/>
        </p:nvSpPr>
        <p:spPr>
          <a:xfrm>
            <a:off x="4977011" y="2141295"/>
            <a:ext cx="67225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“Que todos y todas podamos vivir una vida digna y construyamos un nuevo contrato social que propicie la superación de injusticias y exclusiones históricas, la no repetición del conflicto, el cambio de nuestra forma de relacionarnos con el ambiente, y una transformación productiva sustentada en el conocimiento y en la armonía con la naturaleza”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39B1BC5-DC31-1E3A-CB65-E6F0B0D173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15" t="20966" r="19988" b="22029"/>
          <a:stretch/>
        </p:blipFill>
        <p:spPr>
          <a:xfrm>
            <a:off x="1296808" y="1737361"/>
            <a:ext cx="3702865" cy="30469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9839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8551159-1C05-5CFF-3C34-00A96E2E3A68}"/>
              </a:ext>
            </a:extLst>
          </p:cNvPr>
          <p:cNvSpPr txBox="1"/>
          <p:nvPr/>
        </p:nvSpPr>
        <p:spPr>
          <a:xfrm>
            <a:off x="2356371" y="380880"/>
            <a:ext cx="77496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Eje: Educación de Calidad…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FFDCFF0-FDC9-7A43-5759-2430E9ED12B3}"/>
              </a:ext>
            </a:extLst>
          </p:cNvPr>
          <p:cNvSpPr txBox="1"/>
          <p:nvPr/>
        </p:nvSpPr>
        <p:spPr>
          <a:xfrm rot="16200000">
            <a:off x="-2543295" y="3492182"/>
            <a:ext cx="6175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Educación de calidad para reducir la desigualdad</a:t>
            </a:r>
            <a:endParaRPr lang="es-CO" b="1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7C5A0C8-CACB-D253-B7DB-AE4D91EC84C4}"/>
              </a:ext>
            </a:extLst>
          </p:cNvPr>
          <p:cNvSpPr txBox="1"/>
          <p:nvPr/>
        </p:nvSpPr>
        <p:spPr>
          <a:xfrm>
            <a:off x="1200816" y="1325288"/>
            <a:ext cx="62980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s-MX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Primera infancia feliz y protegida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0DF35D5-E01E-9A0D-58BD-ACEC7CCBAADB}"/>
              </a:ext>
            </a:extLst>
          </p:cNvPr>
          <p:cNvSpPr txBox="1"/>
          <p:nvPr/>
        </p:nvSpPr>
        <p:spPr>
          <a:xfrm>
            <a:off x="1200816" y="166891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s-MX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Resignificación de la jornada escolar: más que tiempo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4F837CD-09AB-60FD-52E3-B2AEA8B60AD5}"/>
              </a:ext>
            </a:extLst>
          </p:cNvPr>
          <p:cNvSpPr txBox="1"/>
          <p:nvPr/>
        </p:nvSpPr>
        <p:spPr>
          <a:xfrm>
            <a:off x="1200818" y="203824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Dignificación formación y desarrollo de la profesión docente para una educación de calidad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80F6D13-A2F9-F42C-5E2C-591E06DB5BA5}"/>
              </a:ext>
            </a:extLst>
          </p:cNvPr>
          <p:cNvSpPr txBox="1"/>
          <p:nvPr/>
        </p:nvSpPr>
        <p:spPr>
          <a:xfrm>
            <a:off x="1200818" y="27041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Movilización social por la educación en los territorios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253C1AA-E6A3-9FA9-77F1-659DB7871E73}"/>
              </a:ext>
            </a:extLst>
          </p:cNvPr>
          <p:cNvSpPr txBox="1"/>
          <p:nvPr/>
        </p:nvSpPr>
        <p:spPr>
          <a:xfrm>
            <a:off x="1200818" y="309303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Currículos para la justicia social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7161EF4-5D5D-7F27-FDD1-6947D7AA4FBA}"/>
              </a:ext>
            </a:extLst>
          </p:cNvPr>
          <p:cNvSpPr txBox="1"/>
          <p:nvPr/>
        </p:nvSpPr>
        <p:spPr>
          <a:xfrm>
            <a:off x="1200818" y="348461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Gestión territorial educativa y comunitaria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DAD45C7-AAA1-1B3B-FEC3-624801161966}"/>
              </a:ext>
            </a:extLst>
          </p:cNvPr>
          <p:cNvSpPr txBox="1"/>
          <p:nvPr/>
        </p:nvSpPr>
        <p:spPr>
          <a:xfrm>
            <a:off x="1200817" y="3876199"/>
            <a:ext cx="6810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Educación Media para la construcción de proyectos de vida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5893CDD-9CFE-E074-D585-CD083CC286EE}"/>
              </a:ext>
            </a:extLst>
          </p:cNvPr>
          <p:cNvSpPr txBox="1"/>
          <p:nvPr/>
        </p:nvSpPr>
        <p:spPr>
          <a:xfrm>
            <a:off x="1200816" y="4284661"/>
            <a:ext cx="8387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Hacia la erradicación de los analfabetismos y el cierre de inequidades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A2A43EE-8770-D180-E13D-7F3966A12D9C}"/>
              </a:ext>
            </a:extLst>
          </p:cNvPr>
          <p:cNvSpPr txBox="1"/>
          <p:nvPr/>
        </p:nvSpPr>
        <p:spPr>
          <a:xfrm>
            <a:off x="1200816" y="4681486"/>
            <a:ext cx="6810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Programa de educación intercultural y Bilingüe 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5CAF527-945C-83AB-738B-43B0451D8AF1}"/>
              </a:ext>
            </a:extLst>
          </p:cNvPr>
          <p:cNvSpPr txBox="1"/>
          <p:nvPr/>
        </p:nvSpPr>
        <p:spPr>
          <a:xfrm>
            <a:off x="1200816" y="5090472"/>
            <a:ext cx="107958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Por un programa de alimentación escolar (PAE) más equitativo que contribuya al bienestar y la seguridad alimentaria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887FCFC-4175-F3E7-AF15-8867E2E09093}"/>
              </a:ext>
            </a:extLst>
          </p:cNvPr>
          <p:cNvSpPr txBox="1"/>
          <p:nvPr/>
        </p:nvSpPr>
        <p:spPr>
          <a:xfrm>
            <a:off x="1209980" y="5666196"/>
            <a:ext cx="107958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Educación superior como un derecho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B40E43B0-9D69-234C-0CC6-234E43C15152}"/>
              </a:ext>
            </a:extLst>
          </p:cNvPr>
          <p:cNvSpPr/>
          <p:nvPr/>
        </p:nvSpPr>
        <p:spPr>
          <a:xfrm>
            <a:off x="868017" y="1509954"/>
            <a:ext cx="332801" cy="5015024"/>
          </a:xfrm>
          <a:prstGeom prst="rightArrow">
            <a:avLst/>
          </a:prstGeom>
          <a:noFill/>
        </p:spPr>
        <p:txBody>
          <a:bodyPr wrap="square">
            <a:spAutoFit/>
          </a:bodyPr>
          <a:lstStyle/>
          <a:p>
            <a:endParaRPr lang="es-CO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27F9C65-D39E-6385-0DF6-C7EF60BB6EA2}"/>
              </a:ext>
            </a:extLst>
          </p:cNvPr>
          <p:cNvSpPr txBox="1"/>
          <p:nvPr/>
        </p:nvSpPr>
        <p:spPr>
          <a:xfrm rot="16200000">
            <a:off x="-173865" y="3702430"/>
            <a:ext cx="7951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</a:t>
            </a:r>
            <a:endParaRPr lang="es-CO" b="1" dirty="0">
              <a:solidFill>
                <a:srgbClr val="C00000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30BFBF4-CC12-2CE2-E357-AA07035EB112}"/>
              </a:ext>
            </a:extLst>
          </p:cNvPr>
          <p:cNvSpPr txBox="1"/>
          <p:nvPr/>
        </p:nvSpPr>
        <p:spPr>
          <a:xfrm>
            <a:off x="3491948" y="1031222"/>
            <a:ext cx="1603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Líneas</a:t>
            </a:r>
            <a:endParaRPr lang="es-CO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33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60E39EA-1E3F-3988-2491-5BDE5727C2A7}"/>
              </a:ext>
            </a:extLst>
          </p:cNvPr>
          <p:cNvSpPr txBox="1"/>
          <p:nvPr/>
        </p:nvSpPr>
        <p:spPr>
          <a:xfrm>
            <a:off x="416563" y="863725"/>
            <a:ext cx="10123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Línea 8. Hacia la erradicación de los…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1C81FB8-C262-E765-99BE-C3AC25EAD8B2}"/>
              </a:ext>
            </a:extLst>
          </p:cNvPr>
          <p:cNvSpPr txBox="1"/>
          <p:nvPr/>
        </p:nvSpPr>
        <p:spPr>
          <a:xfrm>
            <a:off x="279590" y="1840751"/>
            <a:ext cx="643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Hacia la erradicación de los analfabetismos y el cierre de inequidades</a:t>
            </a:r>
            <a:endParaRPr lang="es-CO" sz="1600" b="1" i="1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AB63A92-D150-5215-DE8C-FD5E7E0FFD77}"/>
              </a:ext>
            </a:extLst>
          </p:cNvPr>
          <p:cNvSpPr txBox="1"/>
          <p:nvPr/>
        </p:nvSpPr>
        <p:spPr>
          <a:xfrm>
            <a:off x="703660" y="2583874"/>
            <a:ext cx="5823036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Fortalecimiento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Entidades Territoriales Certificadas en Educación-ETC para la </a:t>
            </a:r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ampliación de la atención educativa dirigida a la población joven, adulta y mayor</a:t>
            </a:r>
            <a:r>
              <a:rPr lang="es-MX" sz="16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 apuestas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hacia la educación virtual, que involucre </a:t>
            </a:r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procesos de emprendimiento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De igual manera se propende a la búsqueda activa de la población analfabeta, dando prioridad a la población rural y a la población excluida. Así mismo se fortalecerá el Plan Nacional de Lectura, Escritura y Oralidad- PNLEO con diversas modalidades para crear ambientes de aprendizaje, a través de una oferta de servicios y programas diversos, con mayor dotación de materiales bibliográficos para promoción de la lectura, la investigación y el diálogo comunitario.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79D161F8-F02C-74F3-739D-59EE43511513}"/>
              </a:ext>
            </a:extLst>
          </p:cNvPr>
          <p:cNvCxnSpPr/>
          <p:nvPr/>
        </p:nvCxnSpPr>
        <p:spPr>
          <a:xfrm>
            <a:off x="411670" y="2583874"/>
            <a:ext cx="0" cy="14854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2F41F5F0-6DCF-C55E-43B9-2A5E28AA9D63}"/>
              </a:ext>
            </a:extLst>
          </p:cNvPr>
          <p:cNvSpPr txBox="1"/>
          <p:nvPr/>
        </p:nvSpPr>
        <p:spPr>
          <a:xfrm>
            <a:off x="8020230" y="1395528"/>
            <a:ext cx="3844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b="1" dirty="0">
                <a:solidFill>
                  <a:srgbClr val="7671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4. Educación de Calidad </a:t>
            </a:r>
            <a:endParaRPr lang="es-CO" b="1" dirty="0">
              <a:solidFill>
                <a:srgbClr val="7671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6C15EF-5EAB-6F45-CB45-FB7C52C32FEB}"/>
              </a:ext>
            </a:extLst>
          </p:cNvPr>
          <p:cNvSpPr txBox="1"/>
          <p:nvPr/>
        </p:nvSpPr>
        <p:spPr>
          <a:xfrm>
            <a:off x="8090453" y="1897570"/>
            <a:ext cx="3703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alfabetizadas a través de estrategias educativas con enfoque diferencial para la vida.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3A3A630-16B4-7C2E-E86D-31DB8B29862F}"/>
              </a:ext>
            </a:extLst>
          </p:cNvPr>
          <p:cNvSpPr txBox="1"/>
          <p:nvPr/>
        </p:nvSpPr>
        <p:spPr>
          <a:xfrm>
            <a:off x="8348870" y="3022506"/>
            <a:ext cx="3445565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800.000</a:t>
            </a:r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personas </a:t>
            </a:r>
          </a:p>
          <a:p>
            <a:endParaRPr lang="es-MX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reducir el porcentaje de población campesina que no sabe leer y escribir de </a:t>
            </a:r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9.3%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(2020) en </a:t>
            </a:r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4.3%</a:t>
            </a:r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(2026)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2A68F37-F0DE-C30A-0FB9-BCEDEBA2FFD9}"/>
              </a:ext>
            </a:extLst>
          </p:cNvPr>
          <p:cNvSpPr txBox="1"/>
          <p:nvPr/>
        </p:nvSpPr>
        <p:spPr>
          <a:xfrm>
            <a:off x="8348870" y="4916845"/>
            <a:ext cx="35570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7671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16, Paz, justicia e instituciones sólidas.</a:t>
            </a:r>
            <a:endParaRPr lang="es-CO" b="1" dirty="0">
              <a:solidFill>
                <a:srgbClr val="7671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40F956C-0D80-DD74-F372-E44D348F29E8}"/>
              </a:ext>
            </a:extLst>
          </p:cNvPr>
          <p:cNvSpPr txBox="1"/>
          <p:nvPr/>
        </p:nvSpPr>
        <p:spPr>
          <a:xfrm>
            <a:off x="8804249" y="5934670"/>
            <a:ext cx="28027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mil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 beneficiarios del programa jóvenes en paz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BF6CF48-94C2-33AF-7D4E-889BF09D6E0A}"/>
              </a:ext>
            </a:extLst>
          </p:cNvPr>
          <p:cNvCxnSpPr/>
          <p:nvPr/>
        </p:nvCxnSpPr>
        <p:spPr>
          <a:xfrm flipV="1">
            <a:off x="7235687" y="1670724"/>
            <a:ext cx="0" cy="255975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4EAD63C-8012-9BDF-61DE-319BD54AF44C}"/>
              </a:ext>
            </a:extLst>
          </p:cNvPr>
          <p:cNvCxnSpPr/>
          <p:nvPr/>
        </p:nvCxnSpPr>
        <p:spPr>
          <a:xfrm>
            <a:off x="7238116" y="4230478"/>
            <a:ext cx="0" cy="9388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8FFF5BEE-F66F-6C7F-F71A-72AB311CE399}"/>
              </a:ext>
            </a:extLst>
          </p:cNvPr>
          <p:cNvCxnSpPr>
            <a:cxnSpLocks/>
          </p:cNvCxnSpPr>
          <p:nvPr/>
        </p:nvCxnSpPr>
        <p:spPr>
          <a:xfrm>
            <a:off x="7235687" y="5169298"/>
            <a:ext cx="14047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echa: hacia abajo 15">
            <a:extLst>
              <a:ext uri="{FF2B5EF4-FFF2-40B4-BE49-F238E27FC236}">
                <a16:creationId xmlns:a16="http://schemas.microsoft.com/office/drawing/2014/main" id="{CF939C87-F5FB-936C-B9BA-B85A99BD2C33}"/>
              </a:ext>
            </a:extLst>
          </p:cNvPr>
          <p:cNvSpPr/>
          <p:nvPr/>
        </p:nvSpPr>
        <p:spPr>
          <a:xfrm>
            <a:off x="9859617" y="5646377"/>
            <a:ext cx="569844" cy="23070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Flecha: hacia abajo 16">
            <a:extLst>
              <a:ext uri="{FF2B5EF4-FFF2-40B4-BE49-F238E27FC236}">
                <a16:creationId xmlns:a16="http://schemas.microsoft.com/office/drawing/2014/main" id="{11AA851A-1122-DC82-65B4-9DB9AE98EF85}"/>
              </a:ext>
            </a:extLst>
          </p:cNvPr>
          <p:cNvSpPr/>
          <p:nvPr/>
        </p:nvSpPr>
        <p:spPr>
          <a:xfrm>
            <a:off x="9574695" y="2791800"/>
            <a:ext cx="569844" cy="23070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F871FEFF-DB9C-88C7-3FCA-AF0C5FC4215F}"/>
              </a:ext>
            </a:extLst>
          </p:cNvPr>
          <p:cNvCxnSpPr/>
          <p:nvPr/>
        </p:nvCxnSpPr>
        <p:spPr>
          <a:xfrm>
            <a:off x="9942442" y="3406759"/>
            <a:ext cx="0" cy="2153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6DE44854-201F-3D24-70F6-B7CD32C3A17D}"/>
              </a:ext>
            </a:extLst>
          </p:cNvPr>
          <p:cNvCxnSpPr/>
          <p:nvPr/>
        </p:nvCxnSpPr>
        <p:spPr>
          <a:xfrm>
            <a:off x="7235687" y="1670724"/>
            <a:ext cx="6427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B8A315F-08D7-4FB7-7F4F-F8ACE9484BD2}"/>
              </a:ext>
            </a:extLst>
          </p:cNvPr>
          <p:cNvCxnSpPr/>
          <p:nvPr/>
        </p:nvCxnSpPr>
        <p:spPr>
          <a:xfrm>
            <a:off x="401510" y="4068954"/>
            <a:ext cx="42407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608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17588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47923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3260785" y="355561"/>
            <a:ext cx="5989064" cy="5976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fase anterior (28 julio 2023 a 31 marzo 2024)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317510" y="1344530"/>
            <a:ext cx="1562669" cy="5049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Matricula</a:t>
            </a:r>
            <a:r>
              <a:rPr lang="es-CO" sz="12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98 %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341803" y="4330175"/>
            <a:ext cx="1562669" cy="6274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Deserción 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16%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317511" y="2166782"/>
            <a:ext cx="1562669" cy="5049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Aprobados 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74% 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34020" y="4581942"/>
            <a:ext cx="1382394" cy="1382394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9944191" y="57429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51 IE atendidas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47 Inclusión MEF en PEI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09DF360-1004-C5E3-DA17-44052425BC14}"/>
              </a:ext>
            </a:extLst>
          </p:cNvPr>
          <p:cNvSpPr/>
          <p:nvPr/>
        </p:nvSpPr>
        <p:spPr>
          <a:xfrm>
            <a:off x="341803" y="3063669"/>
            <a:ext cx="1538377" cy="809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Graduados bachilleres 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82% 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</p:txBody>
      </p:sp>
      <p:pic>
        <p:nvPicPr>
          <p:cNvPr id="7" name="Gráfico 6" descr="Perfil de hombre con relleno sólido">
            <a:extLst>
              <a:ext uri="{FF2B5EF4-FFF2-40B4-BE49-F238E27FC236}">
                <a16:creationId xmlns:a16="http://schemas.microsoft.com/office/drawing/2014/main" id="{B70C1CFC-81A3-C5CA-F90E-1FE0FFB882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3478" y="2140275"/>
            <a:ext cx="509336" cy="509336"/>
          </a:xfrm>
          <a:prstGeom prst="rect">
            <a:avLst/>
          </a:prstGeom>
        </p:spPr>
      </p:pic>
      <p:pic>
        <p:nvPicPr>
          <p:cNvPr id="9" name="Gráfico 8" descr="Perfil de mujer con relleno sólido">
            <a:extLst>
              <a:ext uri="{FF2B5EF4-FFF2-40B4-BE49-F238E27FC236}">
                <a16:creationId xmlns:a16="http://schemas.microsoft.com/office/drawing/2014/main" id="{39637AD6-D3BD-5DEA-A68F-834FF3D7DB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55533" y="1437034"/>
            <a:ext cx="509336" cy="50933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B7CFA562-FB1F-25F3-FB3A-4F170DABEBD6}"/>
              </a:ext>
            </a:extLst>
          </p:cNvPr>
          <p:cNvSpPr/>
          <p:nvPr/>
        </p:nvSpPr>
        <p:spPr>
          <a:xfrm>
            <a:off x="11125217" y="223138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C13F7F78-98CA-F134-70F8-04A215C0C3F2}"/>
              </a:ext>
            </a:extLst>
          </p:cNvPr>
          <p:cNvSpPr/>
          <p:nvPr/>
        </p:nvSpPr>
        <p:spPr>
          <a:xfrm>
            <a:off x="11125217" y="1522379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5C2723AA-98DF-357C-0F96-AB90956BAFF7}"/>
              </a:ext>
            </a:extLst>
          </p:cNvPr>
          <p:cNvGraphicFramePr>
            <a:graphicFrameLocks noGrp="1"/>
          </p:cNvGraphicFramePr>
          <p:nvPr/>
        </p:nvGraphicFramePr>
        <p:xfrm>
          <a:off x="2273906" y="878512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E2EFDA"/>
                          </a:highlight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E2EFDA"/>
                          </a:highlight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B0F0"/>
                          </a:highlight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E2EFDA"/>
                          </a:highlight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2EFDA"/>
                          </a:highlight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9" name="Rectángulo 18">
            <a:extLst>
              <a:ext uri="{FF2B5EF4-FFF2-40B4-BE49-F238E27FC236}">
                <a16:creationId xmlns:a16="http://schemas.microsoft.com/office/drawing/2014/main" id="{178C2A6F-A741-F3D2-4103-ACC7708C1CD2}"/>
              </a:ext>
            </a:extLst>
          </p:cNvPr>
          <p:cNvSpPr/>
          <p:nvPr/>
        </p:nvSpPr>
        <p:spPr>
          <a:xfrm>
            <a:off x="720731" y="5729629"/>
            <a:ext cx="2197097" cy="6896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15 Líderes de Equipo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(4 Occidente, 6 Nororiente, 5 Centro)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CA1F4D06-D963-2CF9-53F8-79C1A64B8315}"/>
              </a:ext>
            </a:extLst>
          </p:cNvPr>
          <p:cNvSpPr/>
          <p:nvPr/>
        </p:nvSpPr>
        <p:spPr>
          <a:xfrm>
            <a:off x="10434020" y="3063669"/>
            <a:ext cx="1562669" cy="5049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PER 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8% 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D8AD6BF1-3099-8E8B-27F8-8D79A1945B42}"/>
              </a:ext>
            </a:extLst>
          </p:cNvPr>
          <p:cNvSpPr/>
          <p:nvPr/>
        </p:nvSpPr>
        <p:spPr>
          <a:xfrm>
            <a:off x="10455533" y="3771316"/>
            <a:ext cx="1562669" cy="5049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COMUNIDAD ALEDAÑA 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92% </a:t>
            </a:r>
          </a:p>
        </p:txBody>
      </p:sp>
    </p:spTree>
    <p:extLst>
      <p:ext uri="{BB962C8B-B14F-4D97-AF65-F5344CB8AC3E}">
        <p14:creationId xmlns:p14="http://schemas.microsoft.com/office/powerpoint/2010/main" val="227469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3260785" y="355561"/>
            <a:ext cx="5989064" cy="5976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fase anterior (28 julio 2023 a 31 marzo 2024)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342251DD-C4F6-77A3-4F42-D3391FBAFB7D}"/>
              </a:ext>
            </a:extLst>
          </p:cNvPr>
          <p:cNvSpPr/>
          <p:nvPr/>
        </p:nvSpPr>
        <p:spPr>
          <a:xfrm>
            <a:off x="834967" y="1375143"/>
            <a:ext cx="3475107" cy="14455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FORMACIÓN DOCENTE: </a:t>
            </a:r>
          </a:p>
          <a:p>
            <a:pPr algn="ctr"/>
            <a:endParaRPr lang="es-CO" sz="1200" b="1" dirty="0">
              <a:solidFill>
                <a:schemeClr val="tx1"/>
              </a:solidFill>
            </a:endParaRP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333 participantes </a:t>
            </a:r>
            <a:r>
              <a:rPr lang="es-CO" sz="1200" dirty="0">
                <a:solidFill>
                  <a:schemeClr val="tx1"/>
                </a:solidFill>
              </a:rPr>
              <a:t>(290 docentes, 25 directivos, 2 administrativos, 13 enlaces FUCEPAZ).</a:t>
            </a:r>
          </a:p>
          <a:p>
            <a:pPr algn="ctr"/>
            <a:endParaRPr lang="es-CO" sz="1200" dirty="0">
              <a:solidFill>
                <a:schemeClr val="tx1"/>
              </a:solidFill>
            </a:endParaRPr>
          </a:p>
          <a:p>
            <a:pPr algn="ctr"/>
            <a:r>
              <a:rPr lang="es-CO" sz="1000" b="1" dirty="0">
                <a:solidFill>
                  <a:schemeClr val="tx1"/>
                </a:solidFill>
              </a:rPr>
              <a:t>Temáticas: </a:t>
            </a:r>
            <a:r>
              <a:rPr lang="es-CO" sz="1000" dirty="0">
                <a:solidFill>
                  <a:schemeClr val="tx1"/>
                </a:solidFill>
              </a:rPr>
              <a:t>Andragogía, normatividad EPJA, rutas inclusión de metodologías flexibles, gobernabilidad, autonomía en el territorio. 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2DF2B9A-A9DD-C9A4-7A52-2F794A9E0FF6}"/>
              </a:ext>
            </a:extLst>
          </p:cNvPr>
          <p:cNvSpPr/>
          <p:nvPr/>
        </p:nvSpPr>
        <p:spPr>
          <a:xfrm>
            <a:off x="8859327" y="1263000"/>
            <a:ext cx="3052921" cy="34337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60 Proyectos pedagógicos (Centros de interés, iniciativas comunes): </a:t>
            </a:r>
          </a:p>
          <a:p>
            <a:pPr algn="ctr"/>
            <a:endParaRPr lang="es-CO" sz="1200" b="1" dirty="0">
              <a:solidFill>
                <a:schemeClr val="tx1"/>
              </a:solidFill>
            </a:endParaRPr>
          </a:p>
          <a:p>
            <a:pPr algn="ctr"/>
            <a:r>
              <a:rPr lang="es-ES" sz="1000" dirty="0">
                <a:solidFill>
                  <a:schemeClr val="tx1"/>
                </a:solidFill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algn="ctr"/>
            <a:endParaRPr lang="es-ES" sz="1000" dirty="0">
              <a:solidFill>
                <a:schemeClr val="tx1"/>
              </a:solidFill>
            </a:endParaRPr>
          </a:p>
          <a:p>
            <a:pPr algn="ctr"/>
            <a:r>
              <a:rPr lang="es-ES" sz="1000" b="1" dirty="0">
                <a:solidFill>
                  <a:schemeClr val="tx1"/>
                </a:solidFill>
              </a:rPr>
              <a:t>Enfoques de la PPRCNE</a:t>
            </a:r>
            <a:r>
              <a:rPr lang="es-ES" sz="1000" dirty="0">
                <a:solidFill>
                  <a:schemeClr val="tx1"/>
                </a:solidFill>
              </a:rPr>
              <a:t>: reconciliación, convivencia, y no estigmatización.</a:t>
            </a:r>
          </a:p>
          <a:p>
            <a:pPr algn="ctr"/>
            <a:endParaRPr lang="es-ES" sz="1000" dirty="0">
              <a:solidFill>
                <a:schemeClr val="tx1"/>
              </a:solidFill>
            </a:endParaRPr>
          </a:p>
          <a:p>
            <a:pPr algn="ctr"/>
            <a:r>
              <a:rPr lang="es-ES" sz="1000" b="1" dirty="0" err="1">
                <a:solidFill>
                  <a:schemeClr val="tx1"/>
                </a:solidFill>
              </a:rPr>
              <a:t>Sub-enfoques</a:t>
            </a:r>
            <a:r>
              <a:rPr lang="es-ES" sz="1000" b="1" dirty="0">
                <a:solidFill>
                  <a:schemeClr val="tx1"/>
                </a:solidFill>
              </a:rPr>
              <a:t>:</a:t>
            </a:r>
            <a:r>
              <a:rPr lang="es-ES" sz="1000" dirty="0">
                <a:solidFill>
                  <a:schemeClr val="tx1"/>
                </a:solidFill>
              </a:rPr>
              <a:t> equidad de género, ciudadanía y paz, medio ambiente y verdad y justicia. Áreas básicas del conocimiento. </a:t>
            </a:r>
            <a:endParaRPr lang="es-CO" sz="1000" dirty="0">
              <a:solidFill>
                <a:schemeClr val="tx1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9387683-80B5-D197-BD0D-A562DD462D48}"/>
              </a:ext>
            </a:extLst>
          </p:cNvPr>
          <p:cNvSpPr txBox="1"/>
          <p:nvPr/>
        </p:nvSpPr>
        <p:spPr>
          <a:xfrm>
            <a:off x="671473" y="3621913"/>
            <a:ext cx="3802093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CO" sz="1200" b="1" dirty="0"/>
              <a:t>Identificación de 630 jóvenes y adultos de 14 años en adelante que no leen ni escriben identificados</a:t>
            </a:r>
          </a:p>
          <a:p>
            <a:pPr algn="ctr"/>
            <a:r>
              <a:rPr lang="es-CO" sz="900" dirty="0"/>
              <a:t>596 hogares (Antioquia, Caquetá, Cauca, Cesar, Chocó, Guaviare, La Guajira, Meta, Nariño, Norte de Santander, Putumayo, Tolima)  </a:t>
            </a:r>
            <a:endParaRPr lang="es-CO" sz="900" b="1" dirty="0"/>
          </a:p>
          <a:p>
            <a:pPr algn="ctr"/>
            <a:endParaRPr lang="es-CO" sz="900" dirty="0"/>
          </a:p>
          <a:p>
            <a:pPr algn="ctr"/>
            <a:r>
              <a:rPr lang="es-CO" sz="900" dirty="0"/>
              <a:t>A través de 28 Enlaces territoriales de Educación FUCEPAZ</a:t>
            </a:r>
          </a:p>
        </p:txBody>
      </p:sp>
      <p:pic>
        <p:nvPicPr>
          <p:cNvPr id="28" name="Imagen 27" descr="Un par de personas sentadas en una mesa&#10;&#10;Descripción generada automáticamente con confianza baja">
            <a:extLst>
              <a:ext uri="{FF2B5EF4-FFF2-40B4-BE49-F238E27FC236}">
                <a16:creationId xmlns:a16="http://schemas.microsoft.com/office/drawing/2014/main" id="{7A6F55EA-3757-374B-33F6-A6CF6668C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938" y="1660032"/>
            <a:ext cx="3959525" cy="263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22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309b9092-b14d-47b6-a987-345b65a2fae9"/>
    <ds:schemaRef ds:uri="c0458d6c-65f1-46c7-943f-9803ee6960c2"/>
  </ds:schemaRefs>
</ds:datastoreItem>
</file>

<file path=customXml/itemProps3.xml><?xml version="1.0" encoding="utf-8"?>
<ds:datastoreItem xmlns:ds="http://schemas.openxmlformats.org/officeDocument/2006/customXml" ds:itemID="{955CC796-4007-4C5D-AF76-51BA0C171447}"/>
</file>

<file path=docProps/app.xml><?xml version="1.0" encoding="utf-8"?>
<Properties xmlns="http://schemas.openxmlformats.org/officeDocument/2006/extended-properties" xmlns:vt="http://schemas.openxmlformats.org/officeDocument/2006/docPropsVTypes">
  <TotalTime>11500</TotalTime>
  <Words>3004</Words>
  <Application>Microsoft Office PowerPoint</Application>
  <PresentationFormat>Panorámica</PresentationFormat>
  <Paragraphs>567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40" baseType="lpstr">
      <vt:lpstr>Arial</vt:lpstr>
      <vt:lpstr>Calibri</vt:lpstr>
      <vt:lpstr>Franklin Gothic Book</vt:lpstr>
      <vt:lpstr>Helvetica</vt:lpstr>
      <vt:lpstr>Roboto Light</vt:lpstr>
      <vt:lpstr>Roboto Medium</vt:lpstr>
      <vt:lpstr>Symbol</vt:lpstr>
      <vt:lpstr>Times New Roman</vt:lpstr>
      <vt:lpstr>Wingdings</vt:lpstr>
      <vt:lpstr>Tema de Office</vt:lpstr>
      <vt:lpstr>Presentación de PowerPoint</vt:lpstr>
      <vt:lpstr>Convenio de Cooperación CO1.PCCNTR.6349528 NRC – MEN 2024. Socio Implementador FUCEPAZ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Nuestra implementación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   1. Continuidad trayectoria  educativa</vt:lpstr>
      <vt:lpstr>       2. Fortalecimiento capacidades técnicas IE, SE, MEN y Sociedad Civil – necesidades educativas de jóvenes y adultos afectados por el conflicto armado (Sostenibilidad)</vt:lpstr>
      <vt:lpstr>Necesitamos de tu apoyo para hacerlo realidad.</vt:lpstr>
      <vt:lpstr>Presentación de PowerPoint</vt:lpstr>
      <vt:lpstr>Presentación de PowerPoint</vt:lpstr>
      <vt:lpstr>Vigencia 08  julio a diciembre de 2024</vt:lpstr>
      <vt:lpstr>CALENDARIO ACADÉMICO</vt:lpstr>
      <vt:lpstr>FOCALIZACIÓN Y FORMALIZACIÓN DE MATRÍCULA</vt:lpstr>
      <vt:lpstr>Estrategias pedagógicas</vt:lpstr>
      <vt:lpstr>REUNIONES DE SEGUIMIENTO</vt:lpstr>
      <vt:lpstr>       PROYECTOS PEDAGÓGICOS OBLIGATORIOS TRANSVERSALES  </vt:lpstr>
      <vt:lpstr>       PROYECTOS PEDAGÓGICOS OBLIGATORIOS TRANSVERSALES  </vt:lpstr>
      <vt:lpstr>CERTIFICACIONES Y GRADOS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Carolina Maria Montana Montana</cp:lastModifiedBy>
  <cp:revision>138</cp:revision>
  <dcterms:created xsi:type="dcterms:W3CDTF">2023-05-08T00:34:42Z</dcterms:created>
  <dcterms:modified xsi:type="dcterms:W3CDTF">2024-07-31T15:48:56Z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126366500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FechadeCargue">
    <vt:lpwstr>2024-07-31T10:58:29Z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Godkjenningsstatus">
    <vt:lpwstr>Recibido</vt:lpwstr>
  </property>
  <property fmtid="{D5CDD505-2E9C-101B-9397-08002B2CF9AE}" pid="13" name="_ExtendedDescription">
    <vt:lpwstr/>
  </property>
  <property fmtid="{D5CDD505-2E9C-101B-9397-08002B2CF9AE}" pid="14" name="TriggerFlowInfo">
    <vt:lpwstr/>
  </property>
</Properties>
</file>